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86" r:id="rId4"/>
    <p:sldId id="288" r:id="rId5"/>
    <p:sldId id="287" r:id="rId6"/>
    <p:sldId id="297" r:id="rId7"/>
    <p:sldId id="298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2" r:id="rId20"/>
    <p:sldId id="311" r:id="rId21"/>
    <p:sldId id="313" r:id="rId22"/>
    <p:sldId id="315" r:id="rId23"/>
    <p:sldId id="314" r:id="rId24"/>
    <p:sldId id="29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8506"/>
    <a:srgbClr val="FF0000"/>
    <a:srgbClr val="709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12.tmp>
</file>

<file path=ppt/media/image2.png>
</file>

<file path=ppt/media/image3.jpeg>
</file>

<file path=ppt/media/image4.tmp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2561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68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324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744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1176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394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7511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9467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247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73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2855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1625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54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720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08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237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7969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5151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fSpielman/Hackathin_Examples" TargetMode="External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tmp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FEBC1-4ECE-4A37-8ED1-ADAE25970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1784" y="2470244"/>
            <a:ext cx="9216449" cy="1354983"/>
          </a:xfrm>
        </p:spPr>
        <p:txBody>
          <a:bodyPr>
            <a:normAutofit/>
          </a:bodyPr>
          <a:lstStyle/>
          <a:p>
            <a:pPr algn="ctr"/>
            <a:r>
              <a:rPr lang="en-CA" sz="6000"/>
              <a:t>Hardware Workshop #2</a:t>
            </a:r>
            <a:endParaRPr lang="en-CA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A302B-0402-48D4-9D0D-598505E02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4060" y="6421582"/>
            <a:ext cx="3120449" cy="43641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Geoff Spielman - 2017</a:t>
            </a:r>
          </a:p>
        </p:txBody>
      </p:sp>
    </p:spTree>
    <p:extLst>
      <p:ext uri="{BB962C8B-B14F-4D97-AF65-F5344CB8AC3E}">
        <p14:creationId xmlns:p14="http://schemas.microsoft.com/office/powerpoint/2010/main" val="3909205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4294378"/>
            <a:chOff x="0" y="934872"/>
            <a:chExt cx="6980832" cy="42943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42943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81448"/>
              <a:ext cx="1479078" cy="1112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5128C-4A63-4A69-9FE9-46A25EC080CE}"/>
                </a:ext>
              </a:extLst>
            </p:cNvPr>
            <p:cNvSpPr txBox="1"/>
            <p:nvPr/>
          </p:nvSpPr>
          <p:spPr>
            <a:xfrm>
              <a:off x="2220562" y="969570"/>
              <a:ext cx="1112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35778F-73E8-45CC-845F-02BD3D251F69}"/>
                </a:ext>
              </a:extLst>
            </p:cNvPr>
            <p:cNvCxnSpPr>
              <a:cxnSpLocks/>
            </p:cNvCxnSpPr>
            <p:nvPr/>
          </p:nvCxnSpPr>
          <p:spPr>
            <a:xfrm>
              <a:off x="2659605" y="1589922"/>
              <a:ext cx="1" cy="391526"/>
            </a:xfrm>
            <a:prstGeom prst="straightConnector1">
              <a:avLst/>
            </a:prstGeom>
            <a:ln w="28575">
              <a:solidFill>
                <a:schemeClr val="bg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3320670" y="2497540"/>
            <a:ext cx="0" cy="2436126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2612847" y="4858987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4612943" y="2486415"/>
            <a:ext cx="0" cy="2424247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4316956" y="4924226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1C4BB1-9361-4970-A958-48F6EC0EFF01}"/>
              </a:ext>
            </a:extLst>
          </p:cNvPr>
          <p:cNvSpPr txBox="1"/>
          <p:nvPr/>
        </p:nvSpPr>
        <p:spPr>
          <a:xfrm>
            <a:off x="4056797" y="1457188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BCDCC4-8620-4FB5-B075-15E0448D3004}"/>
              </a:ext>
            </a:extLst>
          </p:cNvPr>
          <p:cNvCxnSpPr>
            <a:cxnSpLocks/>
          </p:cNvCxnSpPr>
          <p:nvPr/>
        </p:nvCxnSpPr>
        <p:spPr>
          <a:xfrm>
            <a:off x="4495840" y="2077540"/>
            <a:ext cx="1" cy="3915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237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5349922"/>
            <a:chOff x="0" y="934872"/>
            <a:chExt cx="6980832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81448"/>
              <a:ext cx="1479078" cy="1112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5128C-4A63-4A69-9FE9-46A25EC080CE}"/>
                </a:ext>
              </a:extLst>
            </p:cNvPr>
            <p:cNvSpPr txBox="1"/>
            <p:nvPr/>
          </p:nvSpPr>
          <p:spPr>
            <a:xfrm>
              <a:off x="2220562" y="969570"/>
              <a:ext cx="1112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35778F-73E8-45CC-845F-02BD3D251F69}"/>
                </a:ext>
              </a:extLst>
            </p:cNvPr>
            <p:cNvCxnSpPr>
              <a:cxnSpLocks/>
            </p:cNvCxnSpPr>
            <p:nvPr/>
          </p:nvCxnSpPr>
          <p:spPr>
            <a:xfrm>
              <a:off x="2659605" y="1589922"/>
              <a:ext cx="1" cy="391526"/>
            </a:xfrm>
            <a:prstGeom prst="straightConnector1">
              <a:avLst/>
            </a:prstGeom>
            <a:ln w="28575">
              <a:solidFill>
                <a:schemeClr val="bg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3320670" y="2497540"/>
            <a:ext cx="0" cy="2436126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2612847" y="4858987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4612943" y="2486415"/>
            <a:ext cx="0" cy="2424247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4316956" y="4924226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1C4BB1-9361-4970-A958-48F6EC0EFF01}"/>
              </a:ext>
            </a:extLst>
          </p:cNvPr>
          <p:cNvSpPr txBox="1"/>
          <p:nvPr/>
        </p:nvSpPr>
        <p:spPr>
          <a:xfrm>
            <a:off x="4056797" y="1457188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BCDCC4-8620-4FB5-B075-15E0448D3004}"/>
              </a:ext>
            </a:extLst>
          </p:cNvPr>
          <p:cNvCxnSpPr>
            <a:cxnSpLocks/>
          </p:cNvCxnSpPr>
          <p:nvPr/>
        </p:nvCxnSpPr>
        <p:spPr>
          <a:xfrm>
            <a:off x="4495840" y="2077540"/>
            <a:ext cx="1" cy="3915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3792366" y="5276314"/>
            <a:ext cx="313899" cy="118156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3570836" y="5916707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30 ms</a:t>
            </a:r>
          </a:p>
        </p:txBody>
      </p:sp>
    </p:spTree>
    <p:extLst>
      <p:ext uri="{BB962C8B-B14F-4D97-AF65-F5344CB8AC3E}">
        <p14:creationId xmlns:p14="http://schemas.microsoft.com/office/powerpoint/2010/main" val="2012799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5349922"/>
            <a:chOff x="0" y="934872"/>
            <a:chExt cx="6980832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5194125" y="4735773"/>
            <a:ext cx="0" cy="420299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4263517" y="496744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5744004" y="3830691"/>
            <a:ext cx="0" cy="1333333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5656997" y="5019174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1C4BB1-9361-4970-A958-48F6EC0EFF01}"/>
              </a:ext>
            </a:extLst>
          </p:cNvPr>
          <p:cNvSpPr txBox="1"/>
          <p:nvPr/>
        </p:nvSpPr>
        <p:spPr>
          <a:xfrm>
            <a:off x="4056797" y="1457188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BCDCC4-8620-4FB5-B075-15E0448D3004}"/>
              </a:ext>
            </a:extLst>
          </p:cNvPr>
          <p:cNvCxnSpPr>
            <a:cxnSpLocks/>
          </p:cNvCxnSpPr>
          <p:nvPr/>
        </p:nvCxnSpPr>
        <p:spPr>
          <a:xfrm>
            <a:off x="4495840" y="2077540"/>
            <a:ext cx="1" cy="391526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5312116" y="5800084"/>
            <a:ext cx="313899" cy="549880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5106209" y="6209729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10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6"/>
            <a:ext cx="828251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A8E1786-E7D6-42D2-928A-E78FB5B32019}"/>
              </a:ext>
            </a:extLst>
          </p:cNvPr>
          <p:cNvSpPr txBox="1"/>
          <p:nvPr/>
        </p:nvSpPr>
        <p:spPr>
          <a:xfrm>
            <a:off x="4797069" y="415528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E99B17C-6C9C-4BEB-BD51-C76384FDF11E}"/>
              </a:ext>
            </a:extLst>
          </p:cNvPr>
          <p:cNvCxnSpPr>
            <a:cxnSpLocks/>
          </p:cNvCxnSpPr>
          <p:nvPr/>
        </p:nvCxnSpPr>
        <p:spPr>
          <a:xfrm flipV="1">
            <a:off x="5194125" y="3800821"/>
            <a:ext cx="0" cy="4322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664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5349922"/>
            <a:chOff x="0" y="934872"/>
            <a:chExt cx="6980832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5194125" y="4735773"/>
            <a:ext cx="0" cy="420299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4706420" y="5092409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6175612" y="3830691"/>
            <a:ext cx="0" cy="1333333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6006842" y="4980782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5541862" y="5589864"/>
            <a:ext cx="313899" cy="953604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5315803" y="6206009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22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271803" cy="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A8E1786-E7D6-42D2-928A-E78FB5B32019}"/>
              </a:ext>
            </a:extLst>
          </p:cNvPr>
          <p:cNvSpPr txBox="1"/>
          <p:nvPr/>
        </p:nvSpPr>
        <p:spPr>
          <a:xfrm>
            <a:off x="4797069" y="415528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E99B17C-6C9C-4BEB-BD51-C76384FDF11E}"/>
              </a:ext>
            </a:extLst>
          </p:cNvPr>
          <p:cNvCxnSpPr>
            <a:cxnSpLocks/>
          </p:cNvCxnSpPr>
          <p:nvPr/>
        </p:nvCxnSpPr>
        <p:spPr>
          <a:xfrm flipV="1">
            <a:off x="5194125" y="3800821"/>
            <a:ext cx="0" cy="432213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84AEE95-248C-4EB5-8FA9-8E2980C3E3BF}"/>
              </a:ext>
            </a:extLst>
          </p:cNvPr>
          <p:cNvCxnSpPr>
            <a:cxnSpLocks/>
          </p:cNvCxnSpPr>
          <p:nvPr/>
        </p:nvCxnSpPr>
        <p:spPr>
          <a:xfrm>
            <a:off x="5759354" y="3291388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0E4903-EF39-40CA-A11F-3B39649043D5}"/>
              </a:ext>
            </a:extLst>
          </p:cNvPr>
          <p:cNvSpPr txBox="1"/>
          <p:nvPr/>
        </p:nvSpPr>
        <p:spPr>
          <a:xfrm>
            <a:off x="5333716" y="266851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2242589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5349922"/>
            <a:chOff x="0" y="934872"/>
            <a:chExt cx="6980832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5669136" y="4387703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6762466" y="2497358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6692051" y="4973808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6486970" y="5852585"/>
            <a:ext cx="313899" cy="237096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6446008" y="6171765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5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84AEE95-248C-4EB5-8FA9-8E2980C3E3BF}"/>
              </a:ext>
            </a:extLst>
          </p:cNvPr>
          <p:cNvCxnSpPr>
            <a:cxnSpLocks/>
          </p:cNvCxnSpPr>
          <p:nvPr/>
        </p:nvCxnSpPr>
        <p:spPr>
          <a:xfrm>
            <a:off x="5759354" y="3291388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0E4903-EF39-40CA-A11F-3B39649043D5}"/>
              </a:ext>
            </a:extLst>
          </p:cNvPr>
          <p:cNvSpPr txBox="1"/>
          <p:nvPr/>
        </p:nvSpPr>
        <p:spPr>
          <a:xfrm>
            <a:off x="5333716" y="266851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 flipV="1">
            <a:off x="6244706" y="2482105"/>
            <a:ext cx="509231" cy="1543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987E54-E629-4223-A0C9-13F90D532EDC}"/>
              </a:ext>
            </a:extLst>
          </p:cNvPr>
          <p:cNvCxnSpPr>
            <a:cxnSpLocks/>
          </p:cNvCxnSpPr>
          <p:nvPr/>
        </p:nvCxnSpPr>
        <p:spPr>
          <a:xfrm>
            <a:off x="6491784" y="2000200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AD1FCF9-2785-4D80-AE58-2F91735FCE5A}"/>
              </a:ext>
            </a:extLst>
          </p:cNvPr>
          <p:cNvSpPr txBox="1"/>
          <p:nvPr/>
        </p:nvSpPr>
        <p:spPr>
          <a:xfrm>
            <a:off x="6066146" y="137733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1444259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6046376" y="448536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7644353" y="2502808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7360791" y="5039364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6938149" y="5401406"/>
            <a:ext cx="313899" cy="1139454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6748533" y="6107850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15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 flipV="1">
            <a:off x="6244706" y="2486415"/>
            <a:ext cx="1420118" cy="111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987E54-E629-4223-A0C9-13F90D532EDC}"/>
              </a:ext>
            </a:extLst>
          </p:cNvPr>
          <p:cNvCxnSpPr>
            <a:cxnSpLocks/>
          </p:cNvCxnSpPr>
          <p:nvPr/>
        </p:nvCxnSpPr>
        <p:spPr>
          <a:xfrm>
            <a:off x="6491784" y="2000200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AD1FCF9-2785-4D80-AE58-2F91735FCE5A}"/>
              </a:ext>
            </a:extLst>
          </p:cNvPr>
          <p:cNvSpPr txBox="1"/>
          <p:nvPr/>
        </p:nvSpPr>
        <p:spPr>
          <a:xfrm>
            <a:off x="6066146" y="137733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6D1E1A7-9085-47F3-847E-75590493552D}"/>
              </a:ext>
            </a:extLst>
          </p:cNvPr>
          <p:cNvCxnSpPr>
            <a:cxnSpLocks/>
          </p:cNvCxnSpPr>
          <p:nvPr/>
        </p:nvCxnSpPr>
        <p:spPr>
          <a:xfrm>
            <a:off x="7343061" y="1976738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2CD8F68-C399-42D1-87A5-6F7BD0342C3C}"/>
              </a:ext>
            </a:extLst>
          </p:cNvPr>
          <p:cNvSpPr txBox="1"/>
          <p:nvPr/>
        </p:nvSpPr>
        <p:spPr>
          <a:xfrm>
            <a:off x="6917423" y="135386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1966512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6046376" y="448536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8633816" y="2502808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8321720" y="5039364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7422644" y="4916911"/>
            <a:ext cx="313899" cy="2108444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7233029" y="6089590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35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>
            <a:off x="6244706" y="2497543"/>
            <a:ext cx="2394327" cy="526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6D1E1A7-9085-47F3-847E-75590493552D}"/>
              </a:ext>
            </a:extLst>
          </p:cNvPr>
          <p:cNvCxnSpPr>
            <a:cxnSpLocks/>
          </p:cNvCxnSpPr>
          <p:nvPr/>
        </p:nvCxnSpPr>
        <p:spPr>
          <a:xfrm>
            <a:off x="7343061" y="1976738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2CD8F68-C399-42D1-87A5-6F7BD0342C3C}"/>
              </a:ext>
            </a:extLst>
          </p:cNvPr>
          <p:cNvSpPr txBox="1"/>
          <p:nvPr/>
        </p:nvSpPr>
        <p:spPr>
          <a:xfrm>
            <a:off x="6917423" y="135386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08162C8-3525-4080-B936-8B4F1438D8C2}"/>
              </a:ext>
            </a:extLst>
          </p:cNvPr>
          <p:cNvCxnSpPr>
            <a:cxnSpLocks/>
          </p:cNvCxnSpPr>
          <p:nvPr/>
        </p:nvCxnSpPr>
        <p:spPr>
          <a:xfrm>
            <a:off x="8303241" y="2000200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4E393D4-8C61-45AD-B39F-4C8832C72454}"/>
              </a:ext>
            </a:extLst>
          </p:cNvPr>
          <p:cNvSpPr txBox="1"/>
          <p:nvPr/>
        </p:nvSpPr>
        <p:spPr>
          <a:xfrm>
            <a:off x="7877603" y="137733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3257885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6046376" y="448536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9882586" y="2502808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9582319" y="5016096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8080773" y="4258782"/>
            <a:ext cx="313899" cy="3424702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7873336" y="6089590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>
                <a:solidFill>
                  <a:srgbClr val="92D050"/>
                </a:solidFill>
              </a:rPr>
              <a:t>50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 flipV="1">
            <a:off x="6244706" y="2491407"/>
            <a:ext cx="3637880" cy="613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08162C8-3525-4080-B936-8B4F1438D8C2}"/>
              </a:ext>
            </a:extLst>
          </p:cNvPr>
          <p:cNvCxnSpPr>
            <a:cxnSpLocks/>
          </p:cNvCxnSpPr>
          <p:nvPr/>
        </p:nvCxnSpPr>
        <p:spPr>
          <a:xfrm>
            <a:off x="8303241" y="2000200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4E393D4-8C61-45AD-B39F-4C8832C72454}"/>
              </a:ext>
            </a:extLst>
          </p:cNvPr>
          <p:cNvSpPr txBox="1"/>
          <p:nvPr/>
        </p:nvSpPr>
        <p:spPr>
          <a:xfrm>
            <a:off x="7877603" y="1377331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C75F6A7-7F9F-4844-A4B6-DF0283AFA280}"/>
              </a:ext>
            </a:extLst>
          </p:cNvPr>
          <p:cNvCxnSpPr>
            <a:cxnSpLocks/>
          </p:cNvCxnSpPr>
          <p:nvPr/>
        </p:nvCxnSpPr>
        <p:spPr>
          <a:xfrm>
            <a:off x="9263420" y="1976738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43B0ABF-22E4-49DC-BC55-A350059F4A0C}"/>
              </a:ext>
            </a:extLst>
          </p:cNvPr>
          <p:cNvSpPr txBox="1"/>
          <p:nvPr/>
        </p:nvSpPr>
        <p:spPr>
          <a:xfrm>
            <a:off x="8837782" y="135386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66112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7821775" y="2311388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8062" y="1992573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6046376" y="448536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10555092" y="2486415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10264707" y="4990435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8383282" y="3956273"/>
            <a:ext cx="313899" cy="4029719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8194058" y="6045242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chemeClr val="bg1"/>
                </a:solidFill>
              </a:rPr>
              <a:t>65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 flipV="1">
            <a:off x="6244706" y="2472605"/>
            <a:ext cx="4310386" cy="2493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C75F6A7-7F9F-4844-A4B6-DF0283AFA280}"/>
              </a:ext>
            </a:extLst>
          </p:cNvPr>
          <p:cNvCxnSpPr>
            <a:cxnSpLocks/>
          </p:cNvCxnSpPr>
          <p:nvPr/>
        </p:nvCxnSpPr>
        <p:spPr>
          <a:xfrm>
            <a:off x="9263420" y="1976738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43B0ABF-22E4-49DC-BC55-A350059F4A0C}"/>
              </a:ext>
            </a:extLst>
          </p:cNvPr>
          <p:cNvSpPr txBox="1"/>
          <p:nvPr/>
        </p:nvSpPr>
        <p:spPr>
          <a:xfrm>
            <a:off x="8837782" y="135386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23B2A37-F82F-430B-9EF0-9068F25901E8}"/>
              </a:ext>
            </a:extLst>
          </p:cNvPr>
          <p:cNvCxnSpPr>
            <a:cxnSpLocks/>
          </p:cNvCxnSpPr>
          <p:nvPr/>
        </p:nvCxnSpPr>
        <p:spPr>
          <a:xfrm>
            <a:off x="10114697" y="1960883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D5D1EC7-213F-4D84-8E28-27B404907841}"/>
              </a:ext>
            </a:extLst>
          </p:cNvPr>
          <p:cNvSpPr txBox="1"/>
          <p:nvPr/>
        </p:nvSpPr>
        <p:spPr>
          <a:xfrm>
            <a:off x="9689059" y="1338014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259181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7821775" y="2311388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8062" y="1992573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6491784" y="2501334"/>
            <a:ext cx="0" cy="199602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6046376" y="4485366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10555092" y="2486415"/>
            <a:ext cx="0" cy="2658714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10264707" y="4990435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8383282" y="3956273"/>
            <a:ext cx="313899" cy="4029719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8194058" y="6045242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chemeClr val="bg1"/>
                </a:solidFill>
              </a:rPr>
              <a:t>65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 flipV="1">
            <a:off x="6244706" y="2472605"/>
            <a:ext cx="4310386" cy="2493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C75F6A7-7F9F-4844-A4B6-DF0283AFA280}"/>
              </a:ext>
            </a:extLst>
          </p:cNvPr>
          <p:cNvCxnSpPr>
            <a:cxnSpLocks/>
          </p:cNvCxnSpPr>
          <p:nvPr/>
        </p:nvCxnSpPr>
        <p:spPr>
          <a:xfrm>
            <a:off x="9263420" y="1976738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43B0ABF-22E4-49DC-BC55-A350059F4A0C}"/>
              </a:ext>
            </a:extLst>
          </p:cNvPr>
          <p:cNvSpPr txBox="1"/>
          <p:nvPr/>
        </p:nvSpPr>
        <p:spPr>
          <a:xfrm>
            <a:off x="8837782" y="1353869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23B2A37-F82F-430B-9EF0-9068F25901E8}"/>
              </a:ext>
            </a:extLst>
          </p:cNvPr>
          <p:cNvCxnSpPr>
            <a:cxnSpLocks/>
          </p:cNvCxnSpPr>
          <p:nvPr/>
        </p:nvCxnSpPr>
        <p:spPr>
          <a:xfrm>
            <a:off x="10114697" y="1960883"/>
            <a:ext cx="0" cy="4958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D5D1EC7-213F-4D84-8E28-27B404907841}"/>
              </a:ext>
            </a:extLst>
          </p:cNvPr>
          <p:cNvSpPr txBox="1"/>
          <p:nvPr/>
        </p:nvSpPr>
        <p:spPr>
          <a:xfrm>
            <a:off x="9689059" y="1338014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9F1628B-9161-480B-9A0B-AA08466B5A13}"/>
              </a:ext>
            </a:extLst>
          </p:cNvPr>
          <p:cNvSpPr/>
          <p:nvPr/>
        </p:nvSpPr>
        <p:spPr>
          <a:xfrm rot="1542013">
            <a:off x="9279859" y="1257584"/>
            <a:ext cx="1382153" cy="2154013"/>
          </a:xfrm>
          <a:prstGeom prst="ellipse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2435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6C329-602E-4855-A263-5D0656B75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141" y="138546"/>
            <a:ext cx="9905998" cy="1478570"/>
          </a:xfrm>
        </p:spPr>
        <p:txBody>
          <a:bodyPr/>
          <a:lstStyle/>
          <a:p>
            <a:r>
              <a:rPr lang="en-CA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4A189-597F-417D-BCE9-C29A55A03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6141" y="2142555"/>
            <a:ext cx="10427855" cy="3425732"/>
          </a:xfrm>
        </p:spPr>
        <p:txBody>
          <a:bodyPr>
            <a:normAutofit/>
          </a:bodyPr>
          <a:lstStyle/>
          <a:p>
            <a:r>
              <a:rPr lang="en-CA"/>
              <a:t>Button Debouncing</a:t>
            </a:r>
          </a:p>
          <a:p>
            <a:r>
              <a:rPr lang="en-CA"/>
              <a:t>Example</a:t>
            </a:r>
          </a:p>
          <a:p>
            <a:r>
              <a:rPr lang="en-CA"/>
              <a:t>PWM for LED Brightness</a:t>
            </a:r>
          </a:p>
          <a:p>
            <a:r>
              <a:rPr lang="en-CA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943242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1" y="1439839"/>
            <a:ext cx="11088807" cy="5349922"/>
            <a:chOff x="-1" y="934872"/>
            <a:chExt cx="11088807" cy="534992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-1" y="934872"/>
              <a:ext cx="11088807" cy="53499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44403" y="1992574"/>
              <a:ext cx="1779329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7821775" y="2311388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8062" y="1992573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 flipH="1">
            <a:off x="10891166" y="4793737"/>
            <a:ext cx="8530" cy="614955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10044606" y="5199838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11046411" y="3787255"/>
            <a:ext cx="18582" cy="1365229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11002595" y="5152484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0DC5EB1-42AD-4959-8A78-C6FF61A8A621}"/>
              </a:ext>
            </a:extLst>
          </p:cNvPr>
          <p:cNvSpPr/>
          <p:nvPr/>
        </p:nvSpPr>
        <p:spPr>
          <a:xfrm rot="16200000">
            <a:off x="10821130" y="6044960"/>
            <a:ext cx="313899" cy="173827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083A-70BD-488B-A586-99C237923450}"/>
              </a:ext>
            </a:extLst>
          </p:cNvPr>
          <p:cNvSpPr txBox="1"/>
          <p:nvPr/>
        </p:nvSpPr>
        <p:spPr>
          <a:xfrm>
            <a:off x="10711786" y="6275253"/>
            <a:ext cx="85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chemeClr val="bg1"/>
                </a:solidFill>
              </a:rPr>
              <a:t>4 ms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B47035-C72C-479A-A891-ECE6A075C527}"/>
              </a:ext>
            </a:extLst>
          </p:cNvPr>
          <p:cNvCxnSpPr>
            <a:cxnSpLocks/>
          </p:cNvCxnSpPr>
          <p:nvPr/>
        </p:nvCxnSpPr>
        <p:spPr>
          <a:xfrm flipH="1" flipV="1">
            <a:off x="4913194" y="2486415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619265-7BD8-4999-87C1-FD79E09AB727}"/>
              </a:ext>
            </a:extLst>
          </p:cNvPr>
          <p:cNvCxnSpPr>
            <a:cxnSpLocks/>
          </p:cNvCxnSpPr>
          <p:nvPr/>
        </p:nvCxnSpPr>
        <p:spPr>
          <a:xfrm flipV="1">
            <a:off x="4903809" y="3787255"/>
            <a:ext cx="1353690" cy="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681912B-6EEA-49F4-9BCF-629E8EFF1E32}"/>
              </a:ext>
            </a:extLst>
          </p:cNvPr>
          <p:cNvCxnSpPr>
            <a:cxnSpLocks/>
          </p:cNvCxnSpPr>
          <p:nvPr/>
        </p:nvCxnSpPr>
        <p:spPr>
          <a:xfrm flipH="1" flipV="1">
            <a:off x="6248970" y="2502808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6B693D0-461B-407A-AF96-8B70A0B53AB8}"/>
              </a:ext>
            </a:extLst>
          </p:cNvPr>
          <p:cNvCxnSpPr>
            <a:cxnSpLocks/>
          </p:cNvCxnSpPr>
          <p:nvPr/>
        </p:nvCxnSpPr>
        <p:spPr>
          <a:xfrm>
            <a:off x="6244706" y="2497543"/>
            <a:ext cx="447561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23B2A37-F82F-430B-9EF0-9068F25901E8}"/>
              </a:ext>
            </a:extLst>
          </p:cNvPr>
          <p:cNvCxnSpPr>
            <a:cxnSpLocks/>
          </p:cNvCxnSpPr>
          <p:nvPr/>
        </p:nvCxnSpPr>
        <p:spPr>
          <a:xfrm>
            <a:off x="10114697" y="1960883"/>
            <a:ext cx="0" cy="495867"/>
          </a:xfrm>
          <a:prstGeom prst="straightConnector1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D5D1EC7-213F-4D84-8E28-27B404907841}"/>
              </a:ext>
            </a:extLst>
          </p:cNvPr>
          <p:cNvSpPr txBox="1"/>
          <p:nvPr/>
        </p:nvSpPr>
        <p:spPr>
          <a:xfrm>
            <a:off x="9689059" y="1338014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reading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069F0CD-24D3-4EAA-BF08-FCD26B5C4BBB}"/>
              </a:ext>
            </a:extLst>
          </p:cNvPr>
          <p:cNvCxnSpPr>
            <a:cxnSpLocks/>
          </p:cNvCxnSpPr>
          <p:nvPr/>
        </p:nvCxnSpPr>
        <p:spPr>
          <a:xfrm flipH="1" flipV="1">
            <a:off x="10711787" y="2522482"/>
            <a:ext cx="8529" cy="13008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A5A5DB3-2218-4FB9-9C15-C867D53AD1A5}"/>
              </a:ext>
            </a:extLst>
          </p:cNvPr>
          <p:cNvCxnSpPr>
            <a:cxnSpLocks/>
          </p:cNvCxnSpPr>
          <p:nvPr/>
        </p:nvCxnSpPr>
        <p:spPr>
          <a:xfrm>
            <a:off x="10711786" y="3803648"/>
            <a:ext cx="3156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F5D8776-DD79-4087-99B5-808660353010}"/>
              </a:ext>
            </a:extLst>
          </p:cNvPr>
          <p:cNvCxnSpPr>
            <a:cxnSpLocks/>
          </p:cNvCxnSpPr>
          <p:nvPr/>
        </p:nvCxnSpPr>
        <p:spPr>
          <a:xfrm flipV="1">
            <a:off x="10891166" y="3859652"/>
            <a:ext cx="0" cy="5102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0F91CE4-F8B1-42E7-8DF3-92038BF53E4D}"/>
              </a:ext>
            </a:extLst>
          </p:cNvPr>
          <p:cNvSpPr txBox="1"/>
          <p:nvPr/>
        </p:nvSpPr>
        <p:spPr>
          <a:xfrm>
            <a:off x="10508847" y="4239037"/>
            <a:ext cx="1112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current reading</a:t>
            </a:r>
          </a:p>
        </p:txBody>
      </p:sp>
    </p:spTree>
    <p:extLst>
      <p:ext uri="{BB962C8B-B14F-4D97-AF65-F5344CB8AC3E}">
        <p14:creationId xmlns:p14="http://schemas.microsoft.com/office/powerpoint/2010/main" val="34581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B63F83-D0CA-4F18-B588-4DD06324CDF8}"/>
              </a:ext>
            </a:extLst>
          </p:cNvPr>
          <p:cNvGrpSpPr/>
          <p:nvPr/>
        </p:nvGrpSpPr>
        <p:grpSpPr>
          <a:xfrm>
            <a:off x="7708561" y="1092412"/>
            <a:ext cx="3927902" cy="5349922"/>
            <a:chOff x="6425672" y="1454078"/>
            <a:chExt cx="3927902" cy="534992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F2EE4F5-8342-471B-815B-65727A91E6BC}"/>
                </a:ext>
              </a:extLst>
            </p:cNvPr>
            <p:cNvGrpSpPr/>
            <p:nvPr/>
          </p:nvGrpSpPr>
          <p:grpSpPr>
            <a:xfrm>
              <a:off x="6425672" y="1454078"/>
              <a:ext cx="3667364" cy="5349922"/>
              <a:chOff x="4556338" y="934872"/>
              <a:chExt cx="6532468" cy="5349922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6422D8E-54E3-4FAE-B14E-E8CE6BA684E3}"/>
                  </a:ext>
                </a:extLst>
              </p:cNvPr>
              <p:cNvSpPr/>
              <p:nvPr/>
            </p:nvSpPr>
            <p:spPr>
              <a:xfrm>
                <a:off x="4556338" y="934872"/>
                <a:ext cx="6532468" cy="534992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3872FD0-DDC8-4A82-BD0D-46891602CB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2916" y="3243115"/>
                <a:ext cx="1453486" cy="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804D23E-990F-4AE6-BF01-1354C17A17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18242" y="1953398"/>
                <a:ext cx="8529" cy="12897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A735278-3D28-4678-B4C5-26BE5064FB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71687" y="1978334"/>
                <a:ext cx="693737" cy="1098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27C8ADC-9BC8-469B-88EC-AF0C5F075A34}"/>
                  </a:ext>
                </a:extLst>
              </p:cNvPr>
              <p:cNvSpPr txBox="1"/>
              <p:nvPr/>
            </p:nvSpPr>
            <p:spPr>
              <a:xfrm>
                <a:off x="4556338" y="3608406"/>
                <a:ext cx="19925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>
                    <a:solidFill>
                      <a:sysClr val="windowText" lastClr="000000"/>
                    </a:solidFill>
                  </a:rPr>
                  <a:t>last steady state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E76CF69-93D5-45C0-92A2-60A9CE96867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9832" y="3279174"/>
                <a:ext cx="0" cy="417511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5129081-417C-4100-B6D4-1BD745FFAC07}"/>
                </a:ext>
              </a:extLst>
            </p:cNvPr>
            <p:cNvGrpSpPr/>
            <p:nvPr/>
          </p:nvGrpSpPr>
          <p:grpSpPr>
            <a:xfrm>
              <a:off x="6529893" y="5182055"/>
              <a:ext cx="934870" cy="532339"/>
              <a:chOff x="1050878" y="5076971"/>
              <a:chExt cx="934870" cy="532339"/>
            </a:xfrm>
          </p:grpSpPr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FF9A5FF5-942F-49D5-90DD-6A67DAEBD4F4}"/>
                  </a:ext>
                </a:extLst>
              </p:cNvPr>
              <p:cNvSpPr/>
              <p:nvPr/>
            </p:nvSpPr>
            <p:spPr>
              <a:xfrm>
                <a:off x="1050878" y="5076971"/>
                <a:ext cx="934870" cy="532339"/>
              </a:xfrm>
              <a:prstGeom prst="rightArrow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1B86995-29B9-4EE3-8833-408CCF6165D8}"/>
                  </a:ext>
                </a:extLst>
              </p:cNvPr>
              <p:cNvSpPr txBox="1"/>
              <p:nvPr/>
            </p:nvSpPr>
            <p:spPr>
              <a:xfrm>
                <a:off x="1141412" y="5154626"/>
                <a:ext cx="6073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>
                    <a:solidFill>
                      <a:sysClr val="windowText" lastClr="000000"/>
                    </a:solidFill>
                  </a:rPr>
                  <a:t>Time</a:t>
                </a:r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26C41EE-13F1-4617-A9EF-242504F4B0C6}"/>
                </a:ext>
              </a:extLst>
            </p:cNvPr>
            <p:cNvCxnSpPr>
              <a:cxnSpLocks/>
            </p:cNvCxnSpPr>
            <p:nvPr/>
          </p:nvCxnSpPr>
          <p:spPr>
            <a:xfrm>
              <a:off x="8176999" y="2542048"/>
              <a:ext cx="0" cy="1996024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2363D0-B82F-4F8C-8F39-A1F0F3B946CC}"/>
                </a:ext>
              </a:extLst>
            </p:cNvPr>
            <p:cNvSpPr txBox="1"/>
            <p:nvPr/>
          </p:nvSpPr>
          <p:spPr>
            <a:xfrm>
              <a:off x="7851696" y="4512143"/>
              <a:ext cx="9579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ysClr val="windowText" lastClr="000000"/>
                  </a:solidFill>
                </a:rPr>
                <a:t>previous change time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099B7B2-22EB-40C2-85ED-D6D1F8EA9A58}"/>
                </a:ext>
              </a:extLst>
            </p:cNvPr>
            <p:cNvCxnSpPr>
              <a:cxnSpLocks/>
            </p:cNvCxnSpPr>
            <p:nvPr/>
          </p:nvCxnSpPr>
          <p:spPr>
            <a:xfrm>
              <a:off x="9582319" y="2542048"/>
              <a:ext cx="0" cy="2658714"/>
            </a:xfrm>
            <a:prstGeom prst="line">
              <a:avLst/>
            </a:prstGeom>
            <a:ln w="28575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4A61C7-FA55-4A00-9081-9CE1C733D60F}"/>
                </a:ext>
              </a:extLst>
            </p:cNvPr>
            <p:cNvSpPr txBox="1"/>
            <p:nvPr/>
          </p:nvSpPr>
          <p:spPr>
            <a:xfrm>
              <a:off x="9380801" y="5039364"/>
              <a:ext cx="9727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ysClr val="windowText" lastClr="000000"/>
                  </a:solidFill>
                </a:rPr>
                <a:t>now</a:t>
              </a:r>
            </a:p>
          </p:txBody>
        </p:sp>
        <p:sp>
          <p:nvSpPr>
            <p:cNvPr id="3" name="Left Brace 2">
              <a:extLst>
                <a:ext uri="{FF2B5EF4-FFF2-40B4-BE49-F238E27FC236}">
                  <a16:creationId xmlns:a16="http://schemas.microsoft.com/office/drawing/2014/main" id="{00DC5EB1-42AD-4959-8A78-C6FF61A8A621}"/>
                </a:ext>
              </a:extLst>
            </p:cNvPr>
            <p:cNvSpPr/>
            <p:nvPr/>
          </p:nvSpPr>
          <p:spPr>
            <a:xfrm rot="16200000">
              <a:off x="8749209" y="4840685"/>
              <a:ext cx="313899" cy="1458320"/>
            </a:xfrm>
            <a:prstGeom prst="leftBrac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82083A-70BD-488B-A586-99C237923450}"/>
                </a:ext>
              </a:extLst>
            </p:cNvPr>
            <p:cNvSpPr txBox="1"/>
            <p:nvPr/>
          </p:nvSpPr>
          <p:spPr>
            <a:xfrm>
              <a:off x="8520992" y="5679729"/>
              <a:ext cx="859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>
                  <a:solidFill>
                    <a:srgbClr val="92D050"/>
                  </a:solidFill>
                </a:rPr>
                <a:t>50 ms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FB47035-C72C-479A-A891-ECE6A075C5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10525" y="2497540"/>
              <a:ext cx="8529" cy="13008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619265-7BD8-4999-87C1-FD79E09AB727}"/>
                </a:ext>
              </a:extLst>
            </p:cNvPr>
            <p:cNvCxnSpPr>
              <a:cxnSpLocks/>
            </p:cNvCxnSpPr>
            <p:nvPr/>
          </p:nvCxnSpPr>
          <p:spPr>
            <a:xfrm>
              <a:off x="7718865" y="3787255"/>
              <a:ext cx="287997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681912B-6EEA-49F4-9BCF-629E8EFF1E3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01554" y="2497540"/>
              <a:ext cx="8529" cy="13008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6B693D0-461B-407A-AF96-8B70A0B53AB8}"/>
                </a:ext>
              </a:extLst>
            </p:cNvPr>
            <p:cNvCxnSpPr>
              <a:cxnSpLocks/>
            </p:cNvCxnSpPr>
            <p:nvPr/>
          </p:nvCxnSpPr>
          <p:spPr>
            <a:xfrm>
              <a:off x="7997220" y="2497540"/>
              <a:ext cx="1585099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08162C8-3525-4080-B936-8B4F1438D8C2}"/>
                </a:ext>
              </a:extLst>
            </p:cNvPr>
            <p:cNvCxnSpPr>
              <a:cxnSpLocks/>
            </p:cNvCxnSpPr>
            <p:nvPr/>
          </p:nvCxnSpPr>
          <p:spPr>
            <a:xfrm>
              <a:off x="8583019" y="1976737"/>
              <a:ext cx="0" cy="495867"/>
            </a:xfrm>
            <a:prstGeom prst="straightConnector1">
              <a:avLst/>
            </a:prstGeom>
            <a:ln w="28575">
              <a:solidFill>
                <a:schemeClr val="bg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4E393D4-8C61-45AD-B39F-4C8832C72454}"/>
                </a:ext>
              </a:extLst>
            </p:cNvPr>
            <p:cNvSpPr txBox="1"/>
            <p:nvPr/>
          </p:nvSpPr>
          <p:spPr>
            <a:xfrm>
              <a:off x="8176999" y="1464161"/>
              <a:ext cx="11122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C75F6A7-7F9F-4844-A4B6-DF0283AFA280}"/>
                </a:ext>
              </a:extLst>
            </p:cNvPr>
            <p:cNvCxnSpPr>
              <a:cxnSpLocks/>
            </p:cNvCxnSpPr>
            <p:nvPr/>
          </p:nvCxnSpPr>
          <p:spPr>
            <a:xfrm>
              <a:off x="9263420" y="1976738"/>
              <a:ext cx="0" cy="49586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43B0ABF-22E4-49DC-BC55-A350059F4A0C}"/>
                </a:ext>
              </a:extLst>
            </p:cNvPr>
            <p:cNvSpPr txBox="1"/>
            <p:nvPr/>
          </p:nvSpPr>
          <p:spPr>
            <a:xfrm>
              <a:off x="8913838" y="1469118"/>
              <a:ext cx="11122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>
                  <a:solidFill>
                    <a:sysClr val="windowText" lastClr="000000"/>
                  </a:solidFill>
                </a:rPr>
                <a:t>current reading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2442C61-D36A-4E26-9EC8-BAF66CF88FA4}"/>
              </a:ext>
            </a:extLst>
          </p:cNvPr>
          <p:cNvGrpSpPr/>
          <p:nvPr/>
        </p:nvGrpSpPr>
        <p:grpSpPr>
          <a:xfrm>
            <a:off x="1744068" y="1752243"/>
            <a:ext cx="5125601" cy="3542089"/>
            <a:chOff x="6802091" y="1187355"/>
            <a:chExt cx="5125601" cy="3542089"/>
          </a:xfrm>
        </p:grpSpPr>
        <p:pic>
          <p:nvPicPr>
            <p:cNvPr id="38" name="Picture 2" descr="Image result for button debouncing">
              <a:extLst>
                <a:ext uri="{FF2B5EF4-FFF2-40B4-BE49-F238E27FC236}">
                  <a16:creationId xmlns:a16="http://schemas.microsoft.com/office/drawing/2014/main" id="{65914752-A70B-4C7C-9FB7-CAA59D3D69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2091" y="1187355"/>
              <a:ext cx="4695466" cy="3306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47F587A-0019-4D8F-8E4E-E6D6DD5E59DD}"/>
                </a:ext>
              </a:extLst>
            </p:cNvPr>
            <p:cNvSpPr/>
            <p:nvPr/>
          </p:nvSpPr>
          <p:spPr>
            <a:xfrm>
              <a:off x="7216939" y="4467834"/>
              <a:ext cx="471075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1050"/>
                <a:t>Image: https://protostack.com.au/2010/03/debouncing-a-switch/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637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pic>
        <p:nvPicPr>
          <p:cNvPr id="6" name="Picture 5" descr="Screen Clipping">
            <a:extLst>
              <a:ext uri="{FF2B5EF4-FFF2-40B4-BE49-F238E27FC236}">
                <a16:creationId xmlns:a16="http://schemas.microsoft.com/office/drawing/2014/main" id="{10DA1C92-637A-473E-A693-BB8A67144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416" y="1585626"/>
            <a:ext cx="9495343" cy="3924640"/>
          </a:xfrm>
          <a:prstGeom prst="rect">
            <a:avLst/>
          </a:prstGeom>
        </p:spPr>
      </p:pic>
      <p:sp>
        <p:nvSpPr>
          <p:cNvPr id="42" name="Arrow: Right 41">
            <a:extLst>
              <a:ext uri="{FF2B5EF4-FFF2-40B4-BE49-F238E27FC236}">
                <a16:creationId xmlns:a16="http://schemas.microsoft.com/office/drawing/2014/main" id="{AA11F524-0038-47F6-AA57-02C85855F8A8}"/>
              </a:ext>
            </a:extLst>
          </p:cNvPr>
          <p:cNvSpPr/>
          <p:nvPr/>
        </p:nvSpPr>
        <p:spPr>
          <a:xfrm>
            <a:off x="911546" y="3357354"/>
            <a:ext cx="934870" cy="532339"/>
          </a:xfrm>
          <a:prstGeom prst="righ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67020E-9191-4947-8978-C905DD309C95}"/>
              </a:ext>
            </a:extLst>
          </p:cNvPr>
          <p:cNvSpPr/>
          <p:nvPr/>
        </p:nvSpPr>
        <p:spPr>
          <a:xfrm>
            <a:off x="1012833" y="869623"/>
            <a:ext cx="93999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>
                <a:hlinkClick r:id="rId3"/>
              </a:rPr>
              <a:t>https://github.com/GeoffSpielman/Hackathin_Examples</a:t>
            </a:r>
            <a:r>
              <a:rPr lang="en-CA"/>
              <a:t> or search GitHub for ‘Hackathin_Examples’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8F295E0-31D0-43BB-94C4-60ED438DEA80}"/>
              </a:ext>
            </a:extLst>
          </p:cNvPr>
          <p:cNvSpPr/>
          <p:nvPr/>
        </p:nvSpPr>
        <p:spPr>
          <a:xfrm>
            <a:off x="3757917" y="6093617"/>
            <a:ext cx="407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/>
              <a:t>No circuit schematic this time – you got this</a:t>
            </a:r>
          </a:p>
        </p:txBody>
      </p:sp>
    </p:spTree>
    <p:extLst>
      <p:ext uri="{BB962C8B-B14F-4D97-AF65-F5344CB8AC3E}">
        <p14:creationId xmlns:p14="http://schemas.microsoft.com/office/powerpoint/2010/main" val="3699520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0B63F83-D0CA-4F18-B588-4DD06324CDF8}"/>
              </a:ext>
            </a:extLst>
          </p:cNvPr>
          <p:cNvGrpSpPr/>
          <p:nvPr/>
        </p:nvGrpSpPr>
        <p:grpSpPr>
          <a:xfrm>
            <a:off x="7612449" y="1065785"/>
            <a:ext cx="3909012" cy="5376549"/>
            <a:chOff x="6329560" y="1427451"/>
            <a:chExt cx="3909012" cy="53765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F2EE4F5-8342-471B-815B-65727A91E6BC}"/>
                </a:ext>
              </a:extLst>
            </p:cNvPr>
            <p:cNvGrpSpPr/>
            <p:nvPr/>
          </p:nvGrpSpPr>
          <p:grpSpPr>
            <a:xfrm>
              <a:off x="6329560" y="1454078"/>
              <a:ext cx="3763476" cy="5349922"/>
              <a:chOff x="4385139" y="934872"/>
              <a:chExt cx="6703667" cy="5349922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6422D8E-54E3-4FAE-B14E-E8CE6BA684E3}"/>
                  </a:ext>
                </a:extLst>
              </p:cNvPr>
              <p:cNvSpPr/>
              <p:nvPr/>
            </p:nvSpPr>
            <p:spPr>
              <a:xfrm>
                <a:off x="4556338" y="934872"/>
                <a:ext cx="6532468" cy="534992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3872FD0-DDC8-4A82-BD0D-46891602CB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2916" y="3243115"/>
                <a:ext cx="1453486" cy="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804D23E-990F-4AE6-BF01-1354C17A17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18242" y="1953398"/>
                <a:ext cx="8529" cy="12897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A735278-3D28-4678-B4C5-26BE5064FB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71687" y="1978334"/>
                <a:ext cx="693737" cy="1098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27C8ADC-9BC8-469B-88EC-AF0C5F075A34}"/>
                  </a:ext>
                </a:extLst>
              </p:cNvPr>
              <p:cNvSpPr txBox="1"/>
              <p:nvPr/>
            </p:nvSpPr>
            <p:spPr>
              <a:xfrm>
                <a:off x="4385139" y="3622054"/>
                <a:ext cx="258220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>
                    <a:solidFill>
                      <a:sysClr val="windowText" lastClr="000000"/>
                    </a:solidFill>
                  </a:rPr>
                  <a:t>prevSteadyState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E76CF69-93D5-45C0-92A2-60A9CE96867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9832" y="3279174"/>
                <a:ext cx="0" cy="417511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5129081-417C-4100-B6D4-1BD745FFAC07}"/>
                </a:ext>
              </a:extLst>
            </p:cNvPr>
            <p:cNvGrpSpPr/>
            <p:nvPr/>
          </p:nvGrpSpPr>
          <p:grpSpPr>
            <a:xfrm>
              <a:off x="6529893" y="5182055"/>
              <a:ext cx="934870" cy="532339"/>
              <a:chOff x="1050878" y="5076971"/>
              <a:chExt cx="934870" cy="532339"/>
            </a:xfrm>
          </p:grpSpPr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FF9A5FF5-942F-49D5-90DD-6A67DAEBD4F4}"/>
                  </a:ext>
                </a:extLst>
              </p:cNvPr>
              <p:cNvSpPr/>
              <p:nvPr/>
            </p:nvSpPr>
            <p:spPr>
              <a:xfrm>
                <a:off x="1050878" y="5076971"/>
                <a:ext cx="934870" cy="532339"/>
              </a:xfrm>
              <a:prstGeom prst="rightArrow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1B86995-29B9-4EE3-8833-408CCF6165D8}"/>
                  </a:ext>
                </a:extLst>
              </p:cNvPr>
              <p:cNvSpPr txBox="1"/>
              <p:nvPr/>
            </p:nvSpPr>
            <p:spPr>
              <a:xfrm>
                <a:off x="1141412" y="5154626"/>
                <a:ext cx="6073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>
                    <a:solidFill>
                      <a:sysClr val="windowText" lastClr="000000"/>
                    </a:solidFill>
                  </a:rPr>
                  <a:t>Time</a:t>
                </a:r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26C41EE-13F1-4617-A9EF-242504F4B0C6}"/>
                </a:ext>
              </a:extLst>
            </p:cNvPr>
            <p:cNvCxnSpPr>
              <a:cxnSpLocks/>
            </p:cNvCxnSpPr>
            <p:nvPr/>
          </p:nvCxnSpPr>
          <p:spPr>
            <a:xfrm>
              <a:off x="8176999" y="2542048"/>
              <a:ext cx="0" cy="1996024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2363D0-B82F-4F8C-8F39-A1F0F3B946CC}"/>
                </a:ext>
              </a:extLst>
            </p:cNvPr>
            <p:cNvSpPr txBox="1"/>
            <p:nvPr/>
          </p:nvSpPr>
          <p:spPr>
            <a:xfrm>
              <a:off x="7368965" y="4529928"/>
              <a:ext cx="15819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ysClr val="windowText" lastClr="000000"/>
                  </a:solidFill>
                </a:rPr>
                <a:t>prevChangeTime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099B7B2-22EB-40C2-85ED-D6D1F8EA9A58}"/>
                </a:ext>
              </a:extLst>
            </p:cNvPr>
            <p:cNvCxnSpPr>
              <a:cxnSpLocks/>
            </p:cNvCxnSpPr>
            <p:nvPr/>
          </p:nvCxnSpPr>
          <p:spPr>
            <a:xfrm>
              <a:off x="9582319" y="2542048"/>
              <a:ext cx="0" cy="2658714"/>
            </a:xfrm>
            <a:prstGeom prst="line">
              <a:avLst/>
            </a:prstGeom>
            <a:ln w="28575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4A61C7-FA55-4A00-9081-9CE1C733D60F}"/>
                </a:ext>
              </a:extLst>
            </p:cNvPr>
            <p:cNvSpPr txBox="1"/>
            <p:nvPr/>
          </p:nvSpPr>
          <p:spPr>
            <a:xfrm>
              <a:off x="9265799" y="5072353"/>
              <a:ext cx="9727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ysClr val="windowText" lastClr="000000"/>
                  </a:solidFill>
                </a:rPr>
                <a:t>millis()</a:t>
              </a:r>
            </a:p>
          </p:txBody>
        </p:sp>
        <p:sp>
          <p:nvSpPr>
            <p:cNvPr id="3" name="Left Brace 2">
              <a:extLst>
                <a:ext uri="{FF2B5EF4-FFF2-40B4-BE49-F238E27FC236}">
                  <a16:creationId xmlns:a16="http://schemas.microsoft.com/office/drawing/2014/main" id="{00DC5EB1-42AD-4959-8A78-C6FF61A8A621}"/>
                </a:ext>
              </a:extLst>
            </p:cNvPr>
            <p:cNvSpPr/>
            <p:nvPr/>
          </p:nvSpPr>
          <p:spPr>
            <a:xfrm rot="16200000">
              <a:off x="8749209" y="4840685"/>
              <a:ext cx="313899" cy="1458320"/>
            </a:xfrm>
            <a:prstGeom prst="leftBrac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82083A-70BD-488B-A586-99C237923450}"/>
                </a:ext>
              </a:extLst>
            </p:cNvPr>
            <p:cNvSpPr txBox="1"/>
            <p:nvPr/>
          </p:nvSpPr>
          <p:spPr>
            <a:xfrm>
              <a:off x="8197851" y="5669028"/>
              <a:ext cx="15060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rgbClr val="92D050"/>
                  </a:solidFill>
                </a:rPr>
                <a:t>debounceTime</a:t>
              </a:r>
              <a:endParaRPr lang="en-CA" sz="1600">
                <a:solidFill>
                  <a:schemeClr val="bg1"/>
                </a:solidFill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FB47035-C72C-479A-A891-ECE6A075C5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10525" y="2497540"/>
              <a:ext cx="8529" cy="13008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619265-7BD8-4999-87C1-FD79E09AB727}"/>
                </a:ext>
              </a:extLst>
            </p:cNvPr>
            <p:cNvCxnSpPr>
              <a:cxnSpLocks/>
            </p:cNvCxnSpPr>
            <p:nvPr/>
          </p:nvCxnSpPr>
          <p:spPr>
            <a:xfrm>
              <a:off x="7718865" y="3787255"/>
              <a:ext cx="287997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681912B-6EEA-49F4-9BCF-629E8EFF1E3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01554" y="2497540"/>
              <a:ext cx="8529" cy="13008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6B693D0-461B-407A-AF96-8B70A0B53AB8}"/>
                </a:ext>
              </a:extLst>
            </p:cNvPr>
            <p:cNvCxnSpPr>
              <a:cxnSpLocks/>
            </p:cNvCxnSpPr>
            <p:nvPr/>
          </p:nvCxnSpPr>
          <p:spPr>
            <a:xfrm>
              <a:off x="7997220" y="2497540"/>
              <a:ext cx="1585099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08162C8-3525-4080-B936-8B4F1438D8C2}"/>
                </a:ext>
              </a:extLst>
            </p:cNvPr>
            <p:cNvCxnSpPr>
              <a:cxnSpLocks/>
            </p:cNvCxnSpPr>
            <p:nvPr/>
          </p:nvCxnSpPr>
          <p:spPr>
            <a:xfrm>
              <a:off x="8583019" y="1976737"/>
              <a:ext cx="0" cy="495867"/>
            </a:xfrm>
            <a:prstGeom prst="straightConnector1">
              <a:avLst/>
            </a:prstGeom>
            <a:ln w="28575">
              <a:solidFill>
                <a:schemeClr val="bg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4E393D4-8C61-45AD-B39F-4C8832C72454}"/>
                </a:ext>
              </a:extLst>
            </p:cNvPr>
            <p:cNvSpPr txBox="1"/>
            <p:nvPr/>
          </p:nvSpPr>
          <p:spPr>
            <a:xfrm>
              <a:off x="8084222" y="1702112"/>
              <a:ext cx="11122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>
                  <a:solidFill>
                    <a:sysClr val="windowText" lastClr="000000"/>
                  </a:solidFill>
                </a:rPr>
                <a:t>prevReading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C75F6A7-7F9F-4844-A4B6-DF0283AFA280}"/>
                </a:ext>
              </a:extLst>
            </p:cNvPr>
            <p:cNvCxnSpPr>
              <a:cxnSpLocks/>
            </p:cNvCxnSpPr>
            <p:nvPr/>
          </p:nvCxnSpPr>
          <p:spPr>
            <a:xfrm>
              <a:off x="9263420" y="1735228"/>
              <a:ext cx="0" cy="73737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43B0ABF-22E4-49DC-BC55-A350059F4A0C}"/>
                </a:ext>
              </a:extLst>
            </p:cNvPr>
            <p:cNvSpPr txBox="1"/>
            <p:nvPr/>
          </p:nvSpPr>
          <p:spPr>
            <a:xfrm>
              <a:off x="8640368" y="1427451"/>
              <a:ext cx="13629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>
                  <a:solidFill>
                    <a:sysClr val="windowText" lastClr="000000"/>
                  </a:solidFill>
                </a:rPr>
                <a:t>currentReading</a:t>
              </a:r>
            </a:p>
          </p:txBody>
        </p:sp>
      </p:grpSp>
      <p:pic>
        <p:nvPicPr>
          <p:cNvPr id="31" name="Picture 30" descr="Button_Debouncing | Arduino 1.6.6">
            <a:extLst>
              <a:ext uri="{FF2B5EF4-FFF2-40B4-BE49-F238E27FC236}">
                <a16:creationId xmlns:a16="http://schemas.microsoft.com/office/drawing/2014/main" id="{27EF258A-CBF7-4319-B8D0-5C4EEAEF8B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" t="9098" r="81037" b="51604"/>
          <a:stretch/>
        </p:blipFill>
        <p:spPr>
          <a:xfrm>
            <a:off x="1579500" y="819430"/>
            <a:ext cx="4810294" cy="5622904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730980-8C0E-4B66-BE96-26AE148F6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DD734E0D-BB7B-4918-A512-B2BA8D683E1E}"/>
              </a:ext>
            </a:extLst>
          </p:cNvPr>
          <p:cNvSpPr txBox="1">
            <a:spLocks/>
          </p:cNvSpPr>
          <p:nvPr/>
        </p:nvSpPr>
        <p:spPr>
          <a:xfrm>
            <a:off x="1141412" y="-129656"/>
            <a:ext cx="4652062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150914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utton_Debouncing | Arduino 1.6.6">
            <a:extLst>
              <a:ext uri="{FF2B5EF4-FFF2-40B4-BE49-F238E27FC236}">
                <a16:creationId xmlns:a16="http://schemas.microsoft.com/office/drawing/2014/main" id="{5CE06D4C-98A8-4050-8C4A-5D1FEA5F2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" t="19171" r="47252" b="17310"/>
          <a:stretch/>
        </p:blipFill>
        <p:spPr>
          <a:xfrm>
            <a:off x="1516726" y="732310"/>
            <a:ext cx="8898342" cy="586290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3D86813-8129-4874-8567-BF0A3CD62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5F3EB3E-FFD9-4C63-AB33-8245727BD2AD}"/>
              </a:ext>
            </a:extLst>
          </p:cNvPr>
          <p:cNvSpPr txBox="1">
            <a:spLocks/>
          </p:cNvSpPr>
          <p:nvPr/>
        </p:nvSpPr>
        <p:spPr>
          <a:xfrm>
            <a:off x="1141412" y="-129656"/>
            <a:ext cx="4652062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403259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52D82-F2CA-45E2-AC1F-35D51C96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474" y="584460"/>
            <a:ext cx="9905999" cy="568776"/>
          </a:xfrm>
        </p:spPr>
        <p:txBody>
          <a:bodyPr/>
          <a:lstStyle/>
          <a:p>
            <a:r>
              <a:rPr lang="en-CA"/>
              <a:t>Press once to turn it on, press again to turn it off:</a:t>
            </a:r>
          </a:p>
        </p:txBody>
      </p:sp>
      <p:pic>
        <p:nvPicPr>
          <p:cNvPr id="1026" name="Picture 2" descr="Image result for angry meme">
            <a:extLst>
              <a:ext uri="{FF2B5EF4-FFF2-40B4-BE49-F238E27FC236}">
                <a16:creationId xmlns:a16="http://schemas.microsoft.com/office/drawing/2014/main" id="{BF73A9B5-021C-4304-A482-9014DC8B2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473" y="5341700"/>
            <a:ext cx="1357041" cy="142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ketch_oct22b | Arduino 1.6.6">
            <a:extLst>
              <a:ext uri="{FF2B5EF4-FFF2-40B4-BE49-F238E27FC236}">
                <a16:creationId xmlns:a16="http://schemas.microsoft.com/office/drawing/2014/main" id="{2453C3CE-7C3B-4067-9075-38723E58D2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" t="12273" r="75085" b="24383"/>
          <a:stretch/>
        </p:blipFill>
        <p:spPr>
          <a:xfrm>
            <a:off x="1595114" y="1153236"/>
            <a:ext cx="3738886" cy="5256418"/>
          </a:xfrm>
          <a:prstGeom prst="rect">
            <a:avLst/>
          </a:prstGeom>
        </p:spPr>
      </p:pic>
      <p:pic>
        <p:nvPicPr>
          <p:cNvPr id="4" name="Button_Not_Working_Compressed">
            <a:hlinkClick r:id="" action="ppaction://media"/>
            <a:extLst>
              <a:ext uri="{FF2B5EF4-FFF2-40B4-BE49-F238E27FC236}">
                <a16:creationId xmlns:a16="http://schemas.microsoft.com/office/drawing/2014/main" id="{68A641ED-F625-468D-8E84-0CDBF71D93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43261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7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imgflip.com/1y1den.jpg">
            <a:extLst>
              <a:ext uri="{FF2B5EF4-FFF2-40B4-BE49-F238E27FC236}">
                <a16:creationId xmlns:a16="http://schemas.microsoft.com/office/drawing/2014/main" id="{C2C708E0-E25B-4914-B7FD-852562826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642" y="2013259"/>
            <a:ext cx="5168229" cy="3131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66DAE1E-2CFF-42C8-BA93-FAA62702C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997" y="-81889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pic>
        <p:nvPicPr>
          <p:cNvPr id="2" name="Button_Working_Compressed">
            <a:hlinkClick r:id="" action="ppaction://media"/>
            <a:extLst>
              <a:ext uri="{FF2B5EF4-FFF2-40B4-BE49-F238E27FC236}">
                <a16:creationId xmlns:a16="http://schemas.microsoft.com/office/drawing/2014/main" id="{F08CDCCD-7E28-4064-A9EF-AE445A1941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6173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52D82-F2CA-45E2-AC1F-35D51C96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353" y="784746"/>
            <a:ext cx="9905999" cy="5977720"/>
          </a:xfrm>
        </p:spPr>
        <p:txBody>
          <a:bodyPr>
            <a:normAutofit/>
          </a:bodyPr>
          <a:lstStyle/>
          <a:p>
            <a:r>
              <a:rPr lang="en-CA"/>
              <a:t>Button signals are not perfect</a:t>
            </a:r>
          </a:p>
          <a:p>
            <a:pPr lvl="1"/>
            <a:r>
              <a:rPr lang="en-CA"/>
              <a:t>Mechanical inefficiencies</a:t>
            </a:r>
          </a:p>
          <a:p>
            <a:pPr lvl="1"/>
            <a:r>
              <a:rPr lang="en-CA"/>
              <a:t>Many fluctuations – noise</a:t>
            </a:r>
          </a:p>
          <a:p>
            <a:pPr lvl="1"/>
            <a:endParaRPr lang="en-CA"/>
          </a:p>
          <a:p>
            <a:pPr lvl="1"/>
            <a:endParaRPr lang="en-CA"/>
          </a:p>
          <a:p>
            <a:pPr lvl="1"/>
            <a:endParaRPr lang="en-CA"/>
          </a:p>
          <a:p>
            <a:pPr lvl="1"/>
            <a:endParaRPr lang="en-CA"/>
          </a:p>
          <a:p>
            <a:pPr lvl="1"/>
            <a:endParaRPr lang="en-CA"/>
          </a:p>
          <a:p>
            <a:pPr lvl="1"/>
            <a:endParaRPr lang="en-CA"/>
          </a:p>
          <a:p>
            <a:r>
              <a:rPr lang="en-CA"/>
              <a:t>millis() returns an unsigned long</a:t>
            </a:r>
          </a:p>
          <a:p>
            <a:pPr lvl="1"/>
            <a:r>
              <a:rPr lang="en-CA"/>
              <a:t>How many milliseconds have passed since the current program began executing (since last reset button)</a:t>
            </a:r>
          </a:p>
          <a:p>
            <a:pPr lvl="1"/>
            <a:r>
              <a:rPr lang="en-CA"/>
              <a:t>Overflows after 50 days</a:t>
            </a:r>
          </a:p>
          <a:p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0FCFF0-203E-43A1-8888-D1FCC0225DFB}"/>
              </a:ext>
            </a:extLst>
          </p:cNvPr>
          <p:cNvGrpSpPr/>
          <p:nvPr/>
        </p:nvGrpSpPr>
        <p:grpSpPr>
          <a:xfrm>
            <a:off x="6802091" y="1187355"/>
            <a:ext cx="5125601" cy="3542089"/>
            <a:chOff x="6802091" y="1187355"/>
            <a:chExt cx="5125601" cy="3542089"/>
          </a:xfrm>
        </p:grpSpPr>
        <p:pic>
          <p:nvPicPr>
            <p:cNvPr id="4098" name="Picture 2" descr="Image result for button debouncing">
              <a:extLst>
                <a:ext uri="{FF2B5EF4-FFF2-40B4-BE49-F238E27FC236}">
                  <a16:creationId xmlns:a16="http://schemas.microsoft.com/office/drawing/2014/main" id="{AC786595-ACD7-45CC-93D5-E44F3B4550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2091" y="1187355"/>
              <a:ext cx="4695466" cy="3306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8B9CF60-28A0-4E87-88FE-714279017496}"/>
                </a:ext>
              </a:extLst>
            </p:cNvPr>
            <p:cNvSpPr/>
            <p:nvPr/>
          </p:nvSpPr>
          <p:spPr>
            <a:xfrm>
              <a:off x="7216939" y="4467834"/>
              <a:ext cx="471075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1050"/>
                <a:t>Image: https://protostack.com.au/2010/03/debouncing-a-switch/</a:t>
              </a:r>
            </a:p>
          </p:txBody>
        </p:sp>
      </p:grpSp>
      <p:pic>
        <p:nvPicPr>
          <p:cNvPr id="4102" name="Picture 6" descr="https://www.allaboutcircuits.com/uploads/articles/jc_osc_1a.png">
            <a:extLst>
              <a:ext uri="{FF2B5EF4-FFF2-40B4-BE49-F238E27FC236}">
                <a16:creationId xmlns:a16="http://schemas.microsoft.com/office/drawing/2014/main" id="{58E593EB-6F59-4B93-9F98-659A1E6B7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7" t="19111" r="15072" b="35430"/>
          <a:stretch/>
        </p:blipFill>
        <p:spPr bwMode="auto">
          <a:xfrm>
            <a:off x="1141412" y="2202235"/>
            <a:ext cx="4879625" cy="2291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B371352-491E-4C73-8813-086388886BEB}"/>
              </a:ext>
            </a:extLst>
          </p:cNvPr>
          <p:cNvSpPr/>
          <p:nvPr/>
        </p:nvSpPr>
        <p:spPr>
          <a:xfrm>
            <a:off x="1525351" y="4454681"/>
            <a:ext cx="471075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/>
              <a:t>Image: https://www.allaboutcircuits.com/uploads/articles/jc_osc_1a.png</a:t>
            </a:r>
          </a:p>
        </p:txBody>
      </p:sp>
    </p:spTree>
    <p:extLst>
      <p:ext uri="{BB962C8B-B14F-4D97-AF65-F5344CB8AC3E}">
        <p14:creationId xmlns:p14="http://schemas.microsoft.com/office/powerpoint/2010/main" val="955431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4294378"/>
            <a:chOff x="0" y="934872"/>
            <a:chExt cx="6980832" cy="42943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42943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8D5342-C111-4D0A-82C4-BB71342BB909}"/>
                </a:ext>
              </a:extLst>
            </p:cNvPr>
            <p:cNvSpPr txBox="1"/>
            <p:nvPr/>
          </p:nvSpPr>
          <p:spPr>
            <a:xfrm>
              <a:off x="1528548" y="2120695"/>
              <a:ext cx="1026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current reading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2505B48-0E45-4187-9AE0-0A9CBA11A172}"/>
                </a:ext>
              </a:extLst>
            </p:cNvPr>
            <p:cNvCxnSpPr>
              <a:cxnSpLocks/>
            </p:cNvCxnSpPr>
            <p:nvPr/>
          </p:nvCxnSpPr>
          <p:spPr>
            <a:xfrm>
              <a:off x="1992573" y="2747028"/>
              <a:ext cx="0" cy="48749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63611BE-D61B-4861-997C-20EA271A327F}"/>
              </a:ext>
            </a:extLst>
          </p:cNvPr>
          <p:cNvSpPr txBox="1"/>
          <p:nvPr/>
        </p:nvSpPr>
        <p:spPr>
          <a:xfrm>
            <a:off x="2152933" y="1112562"/>
            <a:ext cx="1944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digitalRead(BTN)</a:t>
            </a:r>
          </a:p>
        </p:txBody>
      </p:sp>
    </p:spTree>
    <p:extLst>
      <p:ext uri="{BB962C8B-B14F-4D97-AF65-F5344CB8AC3E}">
        <p14:creationId xmlns:p14="http://schemas.microsoft.com/office/powerpoint/2010/main" val="318306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4294378"/>
            <a:chOff x="0" y="934872"/>
            <a:chExt cx="6980832" cy="42943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42943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>
              <a:off x="2144403" y="1992573"/>
              <a:ext cx="30537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5128C-4A63-4A69-9FE9-46A25EC080CE}"/>
                </a:ext>
              </a:extLst>
            </p:cNvPr>
            <p:cNvSpPr txBox="1"/>
            <p:nvPr/>
          </p:nvSpPr>
          <p:spPr>
            <a:xfrm>
              <a:off x="1184796" y="2048133"/>
              <a:ext cx="1112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35778F-73E8-45CC-845F-02BD3D251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4277" y="2661798"/>
              <a:ext cx="8528" cy="594934"/>
            </a:xfrm>
            <a:prstGeom prst="straightConnector1">
              <a:avLst/>
            </a:prstGeom>
            <a:ln w="28575">
              <a:solidFill>
                <a:schemeClr val="bg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8D5342-C111-4D0A-82C4-BB71342BB909}"/>
                </a:ext>
              </a:extLst>
            </p:cNvPr>
            <p:cNvSpPr txBox="1"/>
            <p:nvPr/>
          </p:nvSpPr>
          <p:spPr>
            <a:xfrm>
              <a:off x="2146106" y="2346996"/>
              <a:ext cx="1026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current reading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2505B48-0E45-4187-9AE0-0A9CBA11A1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7088" y="2028005"/>
              <a:ext cx="0" cy="43924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1657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4294378"/>
            <a:chOff x="0" y="934872"/>
            <a:chExt cx="6980832" cy="42943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42943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>
              <a:off x="2144403" y="1992573"/>
              <a:ext cx="441848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5128C-4A63-4A69-9FE9-46A25EC080CE}"/>
                </a:ext>
              </a:extLst>
            </p:cNvPr>
            <p:cNvSpPr txBox="1"/>
            <p:nvPr/>
          </p:nvSpPr>
          <p:spPr>
            <a:xfrm>
              <a:off x="1184796" y="2048133"/>
              <a:ext cx="1112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35778F-73E8-45CC-845F-02BD3D251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4277" y="2661798"/>
              <a:ext cx="8528" cy="594934"/>
            </a:xfrm>
            <a:prstGeom prst="straightConnector1">
              <a:avLst/>
            </a:prstGeom>
            <a:ln w="28575">
              <a:solidFill>
                <a:schemeClr val="bg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8D5342-C111-4D0A-82C4-BB71342BB909}"/>
                </a:ext>
              </a:extLst>
            </p:cNvPr>
            <p:cNvSpPr txBox="1"/>
            <p:nvPr/>
          </p:nvSpPr>
          <p:spPr>
            <a:xfrm>
              <a:off x="2146106" y="2346996"/>
              <a:ext cx="1026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current reading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2505B48-0E45-4187-9AE0-0A9CBA11A1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7088" y="2028005"/>
              <a:ext cx="0" cy="43924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3320670" y="3498294"/>
            <a:ext cx="0" cy="1435372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2612847" y="4858987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3575713" y="2509419"/>
            <a:ext cx="0" cy="2424247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3507105" y="4858987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</p:spTree>
    <p:extLst>
      <p:ext uri="{BB962C8B-B14F-4D97-AF65-F5344CB8AC3E}">
        <p14:creationId xmlns:p14="http://schemas.microsoft.com/office/powerpoint/2010/main" val="3236241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129656"/>
            <a:ext cx="4652062" cy="800551"/>
          </a:xfrm>
        </p:spPr>
        <p:txBody>
          <a:bodyPr/>
          <a:lstStyle/>
          <a:p>
            <a:r>
              <a:rPr lang="en-CA"/>
              <a:t>Button debouncing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F2EE4F5-8342-471B-815B-65727A91E6BC}"/>
              </a:ext>
            </a:extLst>
          </p:cNvPr>
          <p:cNvGrpSpPr/>
          <p:nvPr/>
        </p:nvGrpSpPr>
        <p:grpSpPr>
          <a:xfrm>
            <a:off x="989462" y="1439839"/>
            <a:ext cx="6980832" cy="4294378"/>
            <a:chOff x="0" y="934872"/>
            <a:chExt cx="6980832" cy="429437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422D8E-54E3-4FAE-B14E-E8CE6BA684E3}"/>
                </a:ext>
              </a:extLst>
            </p:cNvPr>
            <p:cNvSpPr/>
            <p:nvPr/>
          </p:nvSpPr>
          <p:spPr>
            <a:xfrm>
              <a:off x="0" y="934872"/>
              <a:ext cx="6980832" cy="42943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872FD0-DDC8-4A82-BD0D-46891602CB58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8" y="3282288"/>
              <a:ext cx="1453486" cy="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04D23E-990F-4AE6-BF01-1354C17A17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5874" y="1992573"/>
              <a:ext cx="8529" cy="128971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A735278-3D28-4678-B4C5-26BE5064FB38}"/>
                </a:ext>
              </a:extLst>
            </p:cNvPr>
            <p:cNvCxnSpPr>
              <a:cxnSpLocks/>
            </p:cNvCxnSpPr>
            <p:nvPr/>
          </p:nvCxnSpPr>
          <p:spPr>
            <a:xfrm>
              <a:off x="2144403" y="1992573"/>
              <a:ext cx="87327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7C8ADC-9BC8-469B-88EC-AF0C5F075A34}"/>
                </a:ext>
              </a:extLst>
            </p:cNvPr>
            <p:cNvSpPr txBox="1"/>
            <p:nvPr/>
          </p:nvSpPr>
          <p:spPr>
            <a:xfrm>
              <a:off x="0" y="3807725"/>
              <a:ext cx="1992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last steady state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76CF69-93D5-45C0-92A2-60A9CE9686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809" y="3390214"/>
              <a:ext cx="0" cy="4175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5128C-4A63-4A69-9FE9-46A25EC080CE}"/>
                </a:ext>
              </a:extLst>
            </p:cNvPr>
            <p:cNvSpPr txBox="1"/>
            <p:nvPr/>
          </p:nvSpPr>
          <p:spPr>
            <a:xfrm>
              <a:off x="2220562" y="969570"/>
              <a:ext cx="1112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current reading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35778F-73E8-45CC-845F-02BD3D251F69}"/>
                </a:ext>
              </a:extLst>
            </p:cNvPr>
            <p:cNvCxnSpPr>
              <a:cxnSpLocks/>
            </p:cNvCxnSpPr>
            <p:nvPr/>
          </p:nvCxnSpPr>
          <p:spPr>
            <a:xfrm>
              <a:off x="2659605" y="1589922"/>
              <a:ext cx="1" cy="39152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8D5342-C111-4D0A-82C4-BB71342BB909}"/>
                </a:ext>
              </a:extLst>
            </p:cNvPr>
            <p:cNvSpPr txBox="1"/>
            <p:nvPr/>
          </p:nvSpPr>
          <p:spPr>
            <a:xfrm>
              <a:off x="2146106" y="2346996"/>
              <a:ext cx="10269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previous reading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2505B48-0E45-4187-9AE0-0A9CBA11A1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7088" y="2028005"/>
              <a:ext cx="0" cy="439243"/>
            </a:xfrm>
            <a:prstGeom prst="straightConnector1">
              <a:avLst/>
            </a:prstGeom>
            <a:ln w="28575">
              <a:solidFill>
                <a:schemeClr val="bg2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29081-417C-4100-B6D4-1BD745FFAC07}"/>
              </a:ext>
            </a:extLst>
          </p:cNvPr>
          <p:cNvGrpSpPr/>
          <p:nvPr/>
        </p:nvGrpSpPr>
        <p:grpSpPr>
          <a:xfrm>
            <a:off x="1050878" y="5076971"/>
            <a:ext cx="934870" cy="532339"/>
            <a:chOff x="1050878" y="5076971"/>
            <a:chExt cx="934870" cy="532339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F9A5FF5-942F-49D5-90DD-6A67DAEBD4F4}"/>
                </a:ext>
              </a:extLst>
            </p:cNvPr>
            <p:cNvSpPr/>
            <p:nvPr/>
          </p:nvSpPr>
          <p:spPr>
            <a:xfrm>
              <a:off x="1050878" y="5076971"/>
              <a:ext cx="934870" cy="532339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B86995-29B9-4EE3-8833-408CCF6165D8}"/>
                </a:ext>
              </a:extLst>
            </p:cNvPr>
            <p:cNvSpPr txBox="1"/>
            <p:nvPr/>
          </p:nvSpPr>
          <p:spPr>
            <a:xfrm>
              <a:off x="1141412" y="5134154"/>
              <a:ext cx="607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ysClr val="windowText" lastClr="000000"/>
                  </a:solidFill>
                </a:rPr>
                <a:t>Time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6C41EE-13F1-4617-A9EF-242504F4B0C6}"/>
              </a:ext>
            </a:extLst>
          </p:cNvPr>
          <p:cNvCxnSpPr>
            <a:cxnSpLocks/>
          </p:cNvCxnSpPr>
          <p:nvPr/>
        </p:nvCxnSpPr>
        <p:spPr>
          <a:xfrm>
            <a:off x="3320670" y="3498294"/>
            <a:ext cx="0" cy="1435372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363D0-B82F-4F8C-8F39-A1F0F3B946CC}"/>
              </a:ext>
            </a:extLst>
          </p:cNvPr>
          <p:cNvSpPr txBox="1"/>
          <p:nvPr/>
        </p:nvSpPr>
        <p:spPr>
          <a:xfrm>
            <a:off x="2612847" y="4858987"/>
            <a:ext cx="957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previous change time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99B7B2-22EB-40C2-85ED-D6D1F8EA9A58}"/>
              </a:ext>
            </a:extLst>
          </p:cNvPr>
          <p:cNvCxnSpPr>
            <a:cxnSpLocks/>
          </p:cNvCxnSpPr>
          <p:nvPr/>
        </p:nvCxnSpPr>
        <p:spPr>
          <a:xfrm>
            <a:off x="4007138" y="2549575"/>
            <a:ext cx="0" cy="2424247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4A61C7-FA55-4A00-9081-9CE1C733D60F}"/>
              </a:ext>
            </a:extLst>
          </p:cNvPr>
          <p:cNvSpPr txBox="1"/>
          <p:nvPr/>
        </p:nvSpPr>
        <p:spPr>
          <a:xfrm>
            <a:off x="3766170" y="4841190"/>
            <a:ext cx="97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>
                <a:solidFill>
                  <a:sysClr val="windowText" lastClr="000000"/>
                </a:solidFill>
              </a:rPr>
              <a:t>now</a:t>
            </a:r>
          </a:p>
        </p:txBody>
      </p:sp>
    </p:spTree>
    <p:extLst>
      <p:ext uri="{BB962C8B-B14F-4D97-AF65-F5344CB8AC3E}">
        <p14:creationId xmlns:p14="http://schemas.microsoft.com/office/powerpoint/2010/main" val="2458462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1191</TotalTime>
  <Words>402</Words>
  <Application>Microsoft Office PowerPoint</Application>
  <PresentationFormat>Widescreen</PresentationFormat>
  <Paragraphs>155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Trebuchet MS</vt:lpstr>
      <vt:lpstr>Tw Cen MT</vt:lpstr>
      <vt:lpstr>Circuit</vt:lpstr>
      <vt:lpstr>Hardware Workshop #2</vt:lpstr>
      <vt:lpstr>Outline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Button debouncing</vt:lpstr>
      <vt:lpstr>Example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Spielman</dc:creator>
  <cp:lastModifiedBy>Geoff Spielman</cp:lastModifiedBy>
  <cp:revision>322</cp:revision>
  <dcterms:created xsi:type="dcterms:W3CDTF">2017-10-15T22:37:51Z</dcterms:created>
  <dcterms:modified xsi:type="dcterms:W3CDTF">2017-11-08T04:59:22Z</dcterms:modified>
</cp:coreProperties>
</file>

<file path=docProps/thumbnail.jpeg>
</file>